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9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895" r:id="rId3"/>
    <p:sldId id="893" r:id="rId4"/>
    <p:sldId id="779" r:id="rId5"/>
    <p:sldId id="785" r:id="rId6"/>
    <p:sldId id="776" r:id="rId7"/>
    <p:sldId id="896" r:id="rId8"/>
    <p:sldId id="897" r:id="rId9"/>
    <p:sldId id="782" r:id="rId10"/>
    <p:sldId id="786" r:id="rId11"/>
    <p:sldId id="818" r:id="rId12"/>
    <p:sldId id="796" r:id="rId13"/>
    <p:sldId id="764" r:id="rId14"/>
    <p:sldId id="904" r:id="rId15"/>
    <p:sldId id="903" r:id="rId16"/>
    <p:sldId id="792" r:id="rId17"/>
    <p:sldId id="793" r:id="rId18"/>
    <p:sldId id="803" r:id="rId19"/>
    <p:sldId id="353" r:id="rId20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AF"/>
    <a:srgbClr val="CC3455"/>
    <a:srgbClr val="6600FF"/>
    <a:srgbClr val="990099"/>
    <a:srgbClr val="900676"/>
    <a:srgbClr val="E1CDFF"/>
    <a:srgbClr val="C0C7CA"/>
    <a:srgbClr val="FF66FF"/>
    <a:srgbClr val="E69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6797" autoAdjust="0"/>
  </p:normalViewPr>
  <p:slideViewPr>
    <p:cSldViewPr>
      <p:cViewPr varScale="1">
        <p:scale>
          <a:sx n="107" d="100"/>
          <a:sy n="107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526E-F747-485B-A461-D3D85CA47ADD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C341-6529-48EE-88D3-5057D177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7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2F45-AA91-4ED8-A457-A068F2BA175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F888F-27B3-4F0C-AC38-E7AA8B95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определении уровней квалификации и тарификации работ при разработке ЕТКС с 1990 г. использовалась методика по оценке сложности труда по единой схеме факторов:  технологические факторы сложности (сложность управления, обслуживания орудий труда, сложность предметов труда, сложность рабочих процессов), организационные факторы сложности (широта комплекса выполняемых операций, степень самостоятельности), ответственность (материальная, за здоровье и жизнь окружающих), специфические факторы сложности. </a:t>
            </a:r>
          </a:p>
          <a:p>
            <a:r>
              <a:rPr lang="ru-RU" dirty="0"/>
              <a:t>______________________________________</a:t>
            </a:r>
          </a:p>
          <a:p>
            <a:r>
              <a:rPr lang="ru-RU" dirty="0"/>
              <a:t>Методические указания по разработке Единого тарифно-квалификационного справочника работ и профессий рабочих. М.: Экономика 1990 г. С. 14.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3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Лифт в доме только в подъезде</a:t>
            </a:r>
            <a:r>
              <a:rPr lang="ru-RU" baseline="0" dirty="0"/>
              <a:t> «</a:t>
            </a:r>
            <a:r>
              <a:rPr lang="ru-RU" baseline="0" dirty="0" err="1"/>
              <a:t>проф</a:t>
            </a:r>
            <a:r>
              <a:rPr lang="ru-RU" baseline="0" dirty="0"/>
              <a:t> </a:t>
            </a:r>
            <a:r>
              <a:rPr lang="ru-RU" baseline="0" dirty="0" err="1"/>
              <a:t>обрабзование</a:t>
            </a:r>
            <a:r>
              <a:rPr lang="ru-RU" baseline="0" dirty="0"/>
              <a:t>», из этого подъезда – доступ по всему этажу, ходи куда хочешь, но ни из какого другого </a:t>
            </a:r>
            <a:r>
              <a:rPr lang="ru-RU" baseline="0" dirty="0" err="1"/>
              <a:t>поъезда</a:t>
            </a:r>
            <a:r>
              <a:rPr lang="ru-RU" baseline="0" dirty="0"/>
              <a:t>, кроме «</a:t>
            </a:r>
            <a:r>
              <a:rPr lang="ru-RU" baseline="0" dirty="0" err="1"/>
              <a:t>проф</a:t>
            </a:r>
            <a:r>
              <a:rPr lang="ru-RU" baseline="0" dirty="0"/>
              <a:t> образование» на более высокий уровень не поняться.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2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9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Жесткий</a:t>
            </a:r>
            <a:r>
              <a:rPr lang="ru-RU" baseline="0" dirty="0"/>
              <a:t> – мягкий сценарий. Метафора «Домашняя работа» : кому-то надо проверить, как решил примеры, кому-то наличие </a:t>
            </a:r>
            <a:r>
              <a:rPr lang="ru-RU" baseline="0" dirty="0" err="1"/>
              <a:t>домашки</a:t>
            </a:r>
            <a:r>
              <a:rPr lang="ru-RU" baseline="0" dirty="0"/>
              <a:t> важно.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2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10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5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12DC-04B5-48A7-8050-79FEB78DC64B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483-3D82-4E67-85D2-0BBACA0A21D0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416F-70B9-4C4C-9141-669D88F6EF29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F890-38F3-40ED-81D9-B8EB46BBED30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4E27-BB8B-4A9C-877C-1719B15DF553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638C-01B8-4430-8F77-C6DE1364729B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4AEC-2EE6-4208-901B-4B81E5752AA1}" type="datetime1">
              <a:rPr lang="ru-RU" smtClean="0"/>
              <a:t>24.12.2018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3D5C-A883-453A-AFAB-2EF99459BC96}" type="datetime1">
              <a:rPr lang="ru-RU" smtClean="0"/>
              <a:t>24.12.2018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C18B-7321-4D85-8359-E90ECB06E448}" type="datetime1">
              <a:rPr lang="ru-RU" smtClean="0"/>
              <a:t>24.12.2018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5F8A-46C2-4766-85BC-59E65F86FDF3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5613-056E-494B-B63A-26035D8ADB00}" type="datetime1">
              <a:rPr lang="ru-RU" smtClean="0"/>
              <a:t>24.12.2018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C8A5A9-E39D-46BB-A73C-34B8DEF53645}" type="datetime1">
              <a:rPr lang="ru-RU" smtClean="0"/>
              <a:t>24.12.2018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et-bc.ru/node/49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74" y="692696"/>
            <a:ext cx="8468243" cy="2160240"/>
          </a:xfrm>
        </p:spPr>
        <p:txBody>
          <a:bodyPr anchor="t"/>
          <a:lstStyle/>
          <a:p>
            <a:pPr algn="ctr"/>
            <a:r>
              <a:rPr lang="ru-RU" sz="2400" b="1" dirty="0"/>
              <a:t>Высшая школа юриспруденции НИУ ВШЭ</a:t>
            </a:r>
            <a:br>
              <a:rPr lang="ru-RU" sz="3600" b="1" dirty="0"/>
            </a:br>
            <a:br>
              <a:rPr lang="ru-RU" sz="3600" b="1" dirty="0"/>
            </a:br>
            <a:r>
              <a:rPr lang="ru-RU" sz="3600" b="1" dirty="0"/>
              <a:t>Практика применения </a:t>
            </a:r>
            <a:br>
              <a:rPr lang="ru-RU" sz="3600" b="1" dirty="0"/>
            </a:br>
            <a:r>
              <a:rPr lang="ru-RU" sz="3600" b="1" dirty="0"/>
              <a:t>профессиональных стандартов</a:t>
            </a:r>
            <a:br>
              <a:rPr lang="ru-RU" sz="3600" dirty="0"/>
            </a:br>
            <a:br>
              <a:rPr lang="ru-RU" sz="3600" dirty="0"/>
            </a:br>
            <a:r>
              <a:rPr lang="ru-RU" sz="4400" b="1" dirty="0">
                <a:cs typeface="Times New Roman" panose="02020603050405020304" pitchFamily="18" charset="0"/>
              </a:rPr>
              <a:t> </a:t>
            </a:r>
            <a:endParaRPr lang="ru-RU" sz="4400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6237312"/>
            <a:ext cx="1512168" cy="43204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284984"/>
            <a:ext cx="4392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+mj-lt"/>
              </a:rPr>
              <a:t>Консультант:  </a:t>
            </a:r>
          </a:p>
          <a:p>
            <a:r>
              <a:rPr lang="ru-RU" dirty="0">
                <a:solidFill>
                  <a:schemeClr val="tx2"/>
                </a:solidFill>
                <a:latin typeface="+mj-lt"/>
              </a:rPr>
              <a:t>Дмитрий </a:t>
            </a:r>
            <a:r>
              <a:rPr lang="ru-RU" dirty="0" err="1">
                <a:solidFill>
                  <a:schemeClr val="tx2"/>
                </a:solidFill>
                <a:latin typeface="+mj-lt"/>
              </a:rPr>
              <a:t>Левонович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 Кузнецов – доктор делового администрирования, ординарный профессор, директор Высшей школы юриспруденции НИУ ВШЭ,</a:t>
            </a:r>
          </a:p>
          <a:p>
            <a:r>
              <a:rPr lang="ru-RU" dirty="0">
                <a:solidFill>
                  <a:schemeClr val="tx2"/>
                </a:solidFill>
                <a:latin typeface="+mj-lt"/>
              </a:rPr>
              <a:t>эксперт Государственной Думы РФ</a:t>
            </a:r>
          </a:p>
        </p:txBody>
      </p:sp>
    </p:spTree>
    <p:extLst>
      <p:ext uri="{BB962C8B-B14F-4D97-AF65-F5344CB8AC3E}">
        <p14:creationId xmlns:p14="http://schemas.microsoft.com/office/powerpoint/2010/main" val="382609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39" y="5833"/>
            <a:ext cx="7920880" cy="995904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latin typeface="+mn-lt"/>
                <a:cs typeface="Times New Roman" pitchFamily="18" charset="0"/>
              </a:rPr>
              <a:t>Случаи обязательного применения квалификационный требований профессиональных стандартов </a:t>
            </a:r>
            <a:endParaRPr lang="en-US" sz="1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3744416" cy="2471640"/>
          </a:xfrm>
        </p:spPr>
        <p:txBody>
          <a:bodyPr>
            <a:noAutofit/>
          </a:bodyPr>
          <a:lstStyle/>
          <a:p>
            <a:pPr marL="0" indent="361950" algn="ctr">
              <a:buNone/>
            </a:pPr>
            <a:r>
              <a:rPr lang="ru-RU" altLang="ru-RU" sz="2000" dirty="0">
                <a:solidFill>
                  <a:schemeClr val="tx2"/>
                </a:solidFill>
                <a:cs typeface="Times New Roman" pitchFamily="18" charset="0"/>
              </a:rPr>
              <a:t>Ст. 57 ТК РФ 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ru-RU" altLang="ru-RU" sz="2000" dirty="0"/>
              <a:t>Если 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ru-RU" altLang="ru-RU" sz="2000" dirty="0"/>
              <a:t>в соответствии с ТК РФ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ru-RU" altLang="ru-RU" sz="2000" dirty="0"/>
              <a:t>и иными федеральными законами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ru-RU" altLang="ru-RU" sz="2000" dirty="0"/>
              <a:t>с выполнением работ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ru-RU" altLang="ru-RU" sz="2000" dirty="0"/>
              <a:t> по определенным </a:t>
            </a:r>
          </a:p>
          <a:p>
            <a:pPr marL="114300" indent="0" algn="ctr">
              <a:lnSpc>
                <a:spcPct val="90000"/>
              </a:lnSpc>
              <a:buNone/>
            </a:pPr>
            <a:r>
              <a:rPr lang="ru-RU" altLang="ru-RU" sz="2000" dirty="0">
                <a:solidFill>
                  <a:srgbClr val="FF0000"/>
                </a:solidFill>
              </a:rPr>
              <a:t>должностям,  профессиям, специальностям </a:t>
            </a:r>
            <a:r>
              <a:rPr lang="ru-RU" altLang="ru-RU" sz="2000" dirty="0"/>
              <a:t>связано предоставление </a:t>
            </a:r>
            <a:r>
              <a:rPr lang="ru-RU" altLang="ru-RU" sz="2000" dirty="0">
                <a:solidFill>
                  <a:srgbClr val="FF0000"/>
                </a:solidFill>
              </a:rPr>
              <a:t>компенсаций и льгот </a:t>
            </a:r>
            <a:r>
              <a:rPr lang="ru-RU" altLang="ru-RU" sz="2000" dirty="0"/>
              <a:t>либо </a:t>
            </a:r>
            <a:r>
              <a:rPr lang="ru-RU" altLang="ru-RU" sz="2000" dirty="0">
                <a:solidFill>
                  <a:srgbClr val="FF0000"/>
                </a:solidFill>
              </a:rPr>
              <a:t>наличие ограничений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26501" y="1630681"/>
            <a:ext cx="4320480" cy="247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ctr">
              <a:buFont typeface="Arial" pitchFamily="34" charset="0"/>
              <a:buNone/>
            </a:pPr>
            <a:r>
              <a:rPr lang="ru-RU" altLang="ru-RU" sz="2000" dirty="0">
                <a:solidFill>
                  <a:schemeClr val="tx2"/>
                </a:solidFill>
                <a:cs typeface="Times New Roman" pitchFamily="18" charset="0"/>
              </a:rPr>
              <a:t>ч.1. ст. 195.3 ТК РФ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/>
              <a:t>Если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/>
              <a:t>ТК РФ, другими федеральными законами, иными нормативными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/>
              <a:t>правовыми актами РФ установлены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>
                <a:solidFill>
                  <a:srgbClr val="FF0000"/>
                </a:solidFill>
              </a:rPr>
              <a:t>требования к квалификации</a:t>
            </a:r>
            <a:r>
              <a:rPr lang="ru-RU" altLang="ru-RU" sz="2000" dirty="0"/>
              <a:t>,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/>
              <a:t> необходимой работнику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/>
              <a:t>для </a:t>
            </a:r>
            <a:r>
              <a:rPr lang="ru-RU" altLang="ru-RU" sz="2000" dirty="0">
                <a:solidFill>
                  <a:srgbClr val="FF0000"/>
                </a:solidFill>
              </a:rPr>
              <a:t>выполнения определенной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2000" dirty="0">
                <a:solidFill>
                  <a:srgbClr val="FF0000"/>
                </a:solidFill>
              </a:rPr>
              <a:t> трудовой функции*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7874" y="5877272"/>
            <a:ext cx="8468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/>
              <a:t>*Трудовая  функция – работа по должности в соответствии со штатным расписанием, профессии, специальности с указанием квалификации; конкретный вид поручаемой работнику работы (ст.57 ТК РФ)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19872" y="1628800"/>
            <a:ext cx="1080120" cy="602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ctr">
              <a:buFont typeface="Arial" pitchFamily="34" charset="0"/>
              <a:buNone/>
            </a:pPr>
            <a:r>
              <a:rPr lang="ru-RU" altLang="ru-RU" sz="2000" dirty="0">
                <a:solidFill>
                  <a:schemeClr val="tx2"/>
                </a:solidFill>
                <a:cs typeface="Times New Roman" pitchFamily="18" charset="0"/>
              </a:rPr>
              <a:t>или</a:t>
            </a:r>
            <a:endParaRPr lang="ru-RU" alt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89521"/>
            <a:ext cx="3096344" cy="346050"/>
          </a:xfrm>
        </p:spPr>
        <p:txBody>
          <a:bodyPr/>
          <a:lstStyle/>
          <a:p>
            <a:r>
              <a:rPr lang="ru-RU" sz="3200" dirty="0"/>
              <a:t>Ст. 57 ТК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3772247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/>
              <a:t>В соответствии с: </a:t>
            </a:r>
          </a:p>
          <a:p>
            <a:r>
              <a:rPr lang="ru-RU" sz="2000" dirty="0"/>
              <a:t>настоящим Кодексом, </a:t>
            </a:r>
          </a:p>
          <a:p>
            <a:r>
              <a:rPr lang="ru-RU" sz="2000" dirty="0"/>
              <a:t>иными федеральными законами </a:t>
            </a:r>
          </a:p>
          <a:p>
            <a:pPr marL="11430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с выполнением работ по определенным должностям, профессиям</a:t>
            </a:r>
            <a:r>
              <a:rPr lang="ru-RU" sz="2000" dirty="0"/>
              <a:t>, </a:t>
            </a:r>
            <a:r>
              <a:rPr lang="ru-RU" sz="2000" b="1" dirty="0">
                <a:solidFill>
                  <a:srgbClr val="FF0000"/>
                </a:solidFill>
              </a:rPr>
              <a:t>специальностям  </a:t>
            </a:r>
            <a:r>
              <a:rPr lang="ru-RU" sz="2000" dirty="0"/>
              <a:t>связано</a:t>
            </a:r>
          </a:p>
          <a:p>
            <a:r>
              <a:rPr lang="ru-RU" sz="2000" dirty="0"/>
              <a:t>предоставление  компенсаций </a:t>
            </a:r>
          </a:p>
          <a:p>
            <a:r>
              <a:rPr lang="ru-RU" sz="2000" dirty="0"/>
              <a:t>предоставление льгот </a:t>
            </a:r>
          </a:p>
          <a:p>
            <a:r>
              <a:rPr lang="ru-RU" sz="2000" dirty="0"/>
              <a:t>наличие ограничений,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6661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ЕСЛИ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3661" y="59626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ТО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9952" y="1196752"/>
            <a:ext cx="4362772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FF0000"/>
                </a:solidFill>
              </a:rPr>
              <a:t>наименование</a:t>
            </a:r>
            <a:r>
              <a:rPr lang="ru-RU" dirty="0"/>
              <a:t> этих </a:t>
            </a:r>
            <a:r>
              <a:rPr lang="ru-RU" b="1" dirty="0">
                <a:solidFill>
                  <a:srgbClr val="FF0000"/>
                </a:solidFill>
              </a:rPr>
              <a:t>должностей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профессий</a:t>
            </a:r>
            <a:r>
              <a:rPr lang="ru-RU" dirty="0"/>
              <a:t> или </a:t>
            </a:r>
            <a:r>
              <a:rPr lang="ru-RU" b="1" dirty="0">
                <a:solidFill>
                  <a:srgbClr val="FF0000"/>
                </a:solidFill>
              </a:rPr>
              <a:t>специальностей</a:t>
            </a:r>
            <a:r>
              <a:rPr lang="ru-RU" dirty="0"/>
              <a:t> </a:t>
            </a:r>
          </a:p>
          <a:p>
            <a:r>
              <a:rPr lang="ru-RU" dirty="0"/>
              <a:t>и </a:t>
            </a:r>
            <a:r>
              <a:rPr lang="ru-RU" b="1" dirty="0">
                <a:solidFill>
                  <a:srgbClr val="FF0000"/>
                </a:solidFill>
              </a:rPr>
              <a:t>квалификационные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требования</a:t>
            </a:r>
            <a:r>
              <a:rPr lang="ru-RU" dirty="0"/>
              <a:t> к ним </a:t>
            </a:r>
          </a:p>
          <a:p>
            <a:pPr marL="114300" indent="0">
              <a:buFont typeface="Arial" pitchFamily="34" charset="0"/>
              <a:buNone/>
            </a:pPr>
            <a:r>
              <a:rPr lang="ru-RU" dirty="0"/>
              <a:t>должны соответствовать 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наименованиям и требованиям</a:t>
            </a:r>
            <a:r>
              <a:rPr lang="ru-RU" dirty="0"/>
              <a:t>, указанным в квалификационных справочниках</a:t>
            </a:r>
          </a:p>
          <a:p>
            <a:pPr marL="114300" indent="0">
              <a:buNone/>
            </a:pPr>
            <a:r>
              <a:rPr lang="ru-RU" dirty="0"/>
              <a:t>	</a:t>
            </a:r>
            <a:r>
              <a:rPr lang="ru-RU" b="1" dirty="0">
                <a:solidFill>
                  <a:srgbClr val="FF0000"/>
                </a:solidFill>
              </a:rPr>
              <a:t>или 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соответствующим положениям </a:t>
            </a:r>
            <a:r>
              <a:rPr lang="ru-RU" dirty="0"/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27411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6" y="0"/>
            <a:ext cx="8439456" cy="548680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Компенсации, льготы и ограничения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53" y="548680"/>
            <a:ext cx="8450529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700" i="1" dirty="0"/>
              <a:t>Согласно абзацу третьему части 2 статьи 57 ТК РФ, если в соответствии с ТК РФ, иными федеральными законами с выполнением работ по определенным должностям, профессиям, специальностям связано предоставление компенсаций и льгот либо наличие ограничений</a:t>
            </a:r>
            <a:r>
              <a:rPr lang="en-US" sz="1700" i="1" dirty="0"/>
              <a:t>&lt;…&gt; </a:t>
            </a:r>
            <a:r>
              <a:rPr lang="ru-RU" sz="1700" i="1" dirty="0"/>
              <a:t>Что в контексте данной нормы следует понимать под компенсациями, льготами и ограничениями?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 algn="ctr">
              <a:buNone/>
            </a:pPr>
            <a:r>
              <a:rPr lang="ru-RU" sz="1700" b="1" dirty="0"/>
              <a:t>Ответ  Научно-методического центра системы профессиональных квалификаций ФГБУ "Научно-исследовательский институт труда и социального страхования" Минтруда России</a:t>
            </a:r>
          </a:p>
          <a:p>
            <a:pPr marL="114300" indent="0" algn="just">
              <a:buNone/>
            </a:pPr>
            <a:r>
              <a:rPr lang="ru-RU" sz="1700" dirty="0"/>
              <a:t>Согласно части 2 статьи 57 ТК РФ  наименование в трудовых договорах должностей, профессий или специальностей и квалификационные требования к ним должны соответствовать наименованиям и требованиям, указанным в квалификационных справочниках, либо профессиональных стандартах, если ТК РФ, иными федеральными законами предусмотрено право работников на предоставление им компенсаций, льгот или каких-либо ограничений при работе в таких должностях (по профессиям, специальностям). </a:t>
            </a:r>
            <a:r>
              <a:rPr lang="ru-RU" sz="1700" i="1" dirty="0"/>
              <a:t>Например, предоставление сокращенной продолжительности рабочего времени,  дополнительного оплачиваемого отпуска, право на досрочную пенсию в случае выполнения трудовых обязанностей во вредных и (или) опасных условиях труда, ограничения по допуску к работе с несовершеннолетними и т.д</a:t>
            </a:r>
            <a:r>
              <a:rPr lang="ru-RU" sz="1700" dirty="0"/>
              <a:t>.</a:t>
            </a:r>
            <a:r>
              <a:rPr lang="en-US" sz="1700" dirty="0"/>
              <a:t> &lt;…&gt;</a:t>
            </a:r>
            <a:endParaRPr lang="ru-RU" sz="1700" dirty="0"/>
          </a:p>
          <a:p>
            <a:pPr marL="114300" indent="0" algn="just">
              <a:buNone/>
            </a:pPr>
            <a:endParaRPr lang="ru-RU" sz="1700" dirty="0"/>
          </a:p>
          <a:p>
            <a:pPr marL="114300" indent="0" algn="just">
              <a:buNone/>
            </a:pPr>
            <a:r>
              <a:rPr lang="en-US" sz="1800" dirty="0">
                <a:hlinkClick r:id="rId2"/>
              </a:rPr>
              <a:t>http://vet-bc.ru/node/490</a:t>
            </a:r>
            <a:endParaRPr lang="ru-RU" sz="17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1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13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764704"/>
            <a:ext cx="2376264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6637" y="0"/>
            <a:ext cx="8388424" cy="634082"/>
          </a:xfrm>
        </p:spPr>
        <p:txBody>
          <a:bodyPr/>
          <a:lstStyle/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для работодателей  применения профессиональных стандартов с  01.07.2016 г.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8424" y="6281122"/>
            <a:ext cx="8141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&lt;</a:t>
            </a:r>
            <a:r>
              <a:rPr lang="ru-RU" sz="1100" dirty="0"/>
              <a:t>1</a:t>
            </a:r>
            <a:r>
              <a:rPr lang="en-US" sz="1100" dirty="0"/>
              <a:t>&gt;</a:t>
            </a:r>
            <a:r>
              <a:rPr lang="ru-RU" sz="1100" dirty="0"/>
              <a:t> См.ст.1, . Федерального  закона от 2 мая 2015 г. N 122-ФЗ, "О внесении изменений в Трудовой кодекс Российской Федерации и статьи 11 и 73 Федерального закона "Об образовании в Российской Федерации"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91680" y="944724"/>
            <a:ext cx="5148571" cy="19082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Трудовым Кодексом РФ, 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Другими федеральными законами, 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иными нормативными правовыми актами Российской Федерации </a:t>
            </a:r>
          </a:p>
          <a:p>
            <a:endParaRPr lang="ru-RU" sz="1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2"/>
                </a:solidFill>
                <a:cs typeface="Times New Roman" panose="02020603050405020304" pitchFamily="18" charset="0"/>
              </a:rPr>
              <a:t>установлены требования к квалификации, необходимой работнику для выполнения определенной трудовой функции?</a:t>
            </a:r>
            <a:endParaRPr lang="ru-RU" altLang="ru-RU" sz="1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" name="Соединительная линия уступом 2"/>
          <p:cNvCxnSpPr>
            <a:stCxn id="17" idx="1"/>
            <a:endCxn id="8" idx="0"/>
          </p:cNvCxnSpPr>
          <p:nvPr/>
        </p:nvCxnSpPr>
        <p:spPr>
          <a:xfrm rot="10800000" flipV="1">
            <a:off x="1176240" y="1898830"/>
            <a:ext cx="515441" cy="1323298"/>
          </a:xfrm>
          <a:prstGeom prst="bentConnector2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420155" y="3222128"/>
            <a:ext cx="1512168" cy="648072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ДА</a:t>
            </a:r>
          </a:p>
        </p:txBody>
      </p:sp>
      <p:sp>
        <p:nvSpPr>
          <p:cNvPr id="21" name="Блок-схема: решение 20"/>
          <p:cNvSpPr/>
          <p:nvPr/>
        </p:nvSpPr>
        <p:spPr>
          <a:xfrm>
            <a:off x="6516216" y="3112207"/>
            <a:ext cx="1512168" cy="648072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НЕТ</a:t>
            </a:r>
          </a:p>
        </p:txBody>
      </p:sp>
      <p:cxnSp>
        <p:nvCxnSpPr>
          <p:cNvPr id="26" name="Соединительная линия уступом 25"/>
          <p:cNvCxnSpPr>
            <a:stCxn id="17" idx="3"/>
            <a:endCxn id="21" idx="0"/>
          </p:cNvCxnSpPr>
          <p:nvPr/>
        </p:nvCxnSpPr>
        <p:spPr>
          <a:xfrm>
            <a:off x="6840251" y="1898830"/>
            <a:ext cx="432049" cy="1213377"/>
          </a:xfrm>
          <a:prstGeom prst="bentConnector2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72183" y="4379771"/>
            <a:ext cx="2520280" cy="16813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профессиональные стандарты </a:t>
            </a:r>
            <a:r>
              <a:rPr lang="ru-RU" sz="1400" b="1" dirty="0">
                <a:solidFill>
                  <a:schemeClr val="tx2"/>
                </a:solidFill>
                <a:cs typeface="Times New Roman" panose="02020603050405020304" pitchFamily="18" charset="0"/>
              </a:rPr>
              <a:t>в части требования к квалификации работника обязательны </a:t>
            </a: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для применения работодателями</a:t>
            </a:r>
          </a:p>
        </p:txBody>
      </p:sp>
      <p:cxnSp>
        <p:nvCxnSpPr>
          <p:cNvPr id="35" name="Соединительная линия уступом 34"/>
          <p:cNvCxnSpPr>
            <a:stCxn id="8" idx="2"/>
            <a:endCxn id="33" idx="0"/>
          </p:cNvCxnSpPr>
          <p:nvPr/>
        </p:nvCxnSpPr>
        <p:spPr>
          <a:xfrm rot="16200000" flipH="1">
            <a:off x="1299496" y="3746943"/>
            <a:ext cx="509571" cy="756084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580111" y="4343767"/>
            <a:ext cx="2520280" cy="17533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профессиональные стандарты </a:t>
            </a:r>
            <a:r>
              <a:rPr lang="ru-RU" sz="1400" b="1" dirty="0">
                <a:solidFill>
                  <a:schemeClr val="tx2"/>
                </a:solidFill>
                <a:cs typeface="Times New Roman" panose="02020603050405020304" pitchFamily="18" charset="0"/>
              </a:rPr>
              <a:t>применяются работодателями в качестве основы для определения требований </a:t>
            </a:r>
            <a:r>
              <a:rPr lang="ru-RU" sz="1400" dirty="0">
                <a:solidFill>
                  <a:schemeClr val="tx2"/>
                </a:solidFill>
                <a:cs typeface="Times New Roman" panose="02020603050405020304" pitchFamily="18" charset="0"/>
              </a:rPr>
              <a:t>к квалификации работников</a:t>
            </a:r>
            <a:endParaRPr lang="ru-RU" sz="1400" dirty="0">
              <a:solidFill>
                <a:schemeClr val="tx2"/>
              </a:solidFill>
            </a:endParaRPr>
          </a:p>
        </p:txBody>
      </p:sp>
      <p:cxnSp>
        <p:nvCxnSpPr>
          <p:cNvPr id="38" name="Соединительная линия уступом 37"/>
          <p:cNvCxnSpPr>
            <a:stCxn id="21" idx="2"/>
            <a:endCxn id="36" idx="0"/>
          </p:cNvCxnSpPr>
          <p:nvPr/>
        </p:nvCxnSpPr>
        <p:spPr>
          <a:xfrm rot="5400000">
            <a:off x="6764532" y="3835999"/>
            <a:ext cx="583488" cy="432049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51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Источники требования к квалификации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449295" cy="4831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/>
              <a:t>Согласно ст. 195.3 ТК РФ источниками требований к квалификации работника могут быть: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Трудовым кодексом РФ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другими федеральными законами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иными нормативными правовыми актами Российской Федерации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Статья 5 ТК РФ выделяет следующие источники трудового права:</a:t>
            </a:r>
          </a:p>
          <a:p>
            <a:r>
              <a:rPr lang="ru-RU" sz="1800" dirty="0"/>
              <a:t>трудовое законодательство (включая законодательство об охране труда), состоящее из Трудового кодекса, иных федеральных законов и законов субъектов Российской Федерации, содержащих нормы трудового права;</a:t>
            </a:r>
          </a:p>
          <a:p>
            <a:r>
              <a:rPr lang="ru-RU" sz="1800" dirty="0"/>
              <a:t>иные нормативные правовые акты, содержащие нормы трудового права:</a:t>
            </a:r>
          </a:p>
          <a:p>
            <a:r>
              <a:rPr lang="ru-RU" sz="1800" dirty="0"/>
              <a:t>указы Президента Российской Федерации;</a:t>
            </a:r>
          </a:p>
          <a:p>
            <a:r>
              <a:rPr lang="ru-RU" sz="1800" dirty="0"/>
              <a:t>постановления Правительства Российской Федерации и нормативные правовые акты федеральных органов исполнительной власти;</a:t>
            </a:r>
          </a:p>
          <a:p>
            <a:r>
              <a:rPr lang="ru-RU" sz="1800" dirty="0"/>
              <a:t>нормативные правовые акты органов исполнительной власти субъектов Российской Федерации;</a:t>
            </a:r>
          </a:p>
          <a:p>
            <a:r>
              <a:rPr lang="ru-RU" sz="1800" dirty="0"/>
              <a:t>нормативные правовые акты органов местного самоуправления.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29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>
                <a:latin typeface="Calibri Light" panose="020F0302020204030204" pitchFamily="34" charset="0"/>
              </a:rPr>
              <a:t>15</a:t>
            </a:fld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Calibri Light" panose="020F0302020204030204" pitchFamily="34" charset="0"/>
              </a:rPr>
              <a:t>Применение </a:t>
            </a:r>
            <a:r>
              <a:rPr lang="ru-RU" sz="2800" dirty="0" err="1">
                <a:solidFill>
                  <a:schemeClr val="tx2"/>
                </a:solidFill>
                <a:latin typeface="Calibri Light" panose="020F0302020204030204" pitchFamily="34" charset="0"/>
              </a:rPr>
              <a:t>профстандартов</a:t>
            </a:r>
            <a:r>
              <a:rPr lang="ru-RU" sz="2800" dirty="0">
                <a:solidFill>
                  <a:schemeClr val="tx2"/>
                </a:solidFill>
                <a:latin typeface="Calibri Light" panose="020F0302020204030204" pitchFamily="34" charset="0"/>
              </a:rPr>
              <a:t> - Установление требований к квалификации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663" y="2064312"/>
            <a:ext cx="4120956" cy="247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ctr">
              <a:buFont typeface="Arial" pitchFamily="34" charset="0"/>
              <a:buNone/>
            </a:pPr>
            <a:r>
              <a:rPr lang="ru-RU" altLang="ru-RU" sz="1800" dirty="0">
                <a:solidFill>
                  <a:schemeClr val="tx2"/>
                </a:solidFill>
                <a:latin typeface="Calibri Light" panose="020F0302020204030204" pitchFamily="34" charset="0"/>
                <a:cs typeface="Times New Roman" pitchFamily="18" charset="0"/>
              </a:rPr>
              <a:t>Ч.1. Ст. 195.3 ТК РФ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Если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ТК РФ, другими федеральными законами, иными нормативными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правовыми актами РФ установлены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FF0000"/>
                </a:solidFill>
                <a:latin typeface="Calibri Light" panose="020F0302020204030204" pitchFamily="34" charset="0"/>
              </a:rPr>
              <a:t>требования к квалификации</a:t>
            </a:r>
            <a:r>
              <a:rPr lang="ru-RU" altLang="ru-RU" sz="1800" dirty="0">
                <a:latin typeface="Calibri Light" panose="020F0302020204030204" pitchFamily="34" charset="0"/>
              </a:rPr>
              <a:t>,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 необходимой работнику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latin typeface="Calibri Light" panose="020F0302020204030204" pitchFamily="34" charset="0"/>
              </a:rPr>
              <a:t>для </a:t>
            </a:r>
            <a:r>
              <a:rPr lang="ru-RU" altLang="ru-RU" sz="1800" dirty="0">
                <a:solidFill>
                  <a:srgbClr val="FF0000"/>
                </a:solidFill>
                <a:latin typeface="Calibri Light" panose="020F0302020204030204" pitchFamily="34" charset="0"/>
              </a:rPr>
              <a:t>выполнения определенной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ru-RU" altLang="ru-RU" sz="1800" dirty="0">
                <a:solidFill>
                  <a:srgbClr val="FF0000"/>
                </a:solidFill>
                <a:latin typeface="Calibri Light" panose="020F0302020204030204" pitchFamily="34" charset="0"/>
              </a:rPr>
              <a:t> трудовой функции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87427" y="4913638"/>
            <a:ext cx="352047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Arial" charset="0"/>
              </a:rPr>
              <a:t>профессиональные стандарты в части указанных требований обязательны для применения работодателями.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47665" y="4535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987795" y="2064312"/>
            <a:ext cx="4472637" cy="247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ctr">
              <a:buFont typeface="Arial" pitchFamily="34" charset="0"/>
              <a:buNone/>
            </a:pPr>
            <a:r>
              <a:rPr lang="ru-RU" altLang="ru-RU" sz="1800" dirty="0">
                <a:solidFill>
                  <a:schemeClr val="tx2"/>
                </a:solidFill>
                <a:latin typeface="Calibri Light" panose="020F0302020204030204" pitchFamily="34" charset="0"/>
                <a:cs typeface="Times New Roman" pitchFamily="18" charset="0"/>
              </a:rPr>
              <a:t>Ч.2. Ст. 195.3 ТК РФ </a:t>
            </a:r>
          </a:p>
          <a:p>
            <a:pPr marL="114300" indent="0" algn="ctr">
              <a:buNone/>
            </a:pPr>
            <a:r>
              <a:rPr lang="ru-RU" sz="1800" dirty="0">
                <a:latin typeface="Calibri Light" panose="020F0302020204030204" pitchFamily="34" charset="0"/>
              </a:rPr>
              <a:t>Характеристики квалификации, которые содержатся в профессиональных стандартах и обязательность применения которых не установлена в соответствии с частью первой настоящей статьи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043779" y="4221140"/>
            <a:ext cx="441665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применяются </a:t>
            </a:r>
            <a:r>
              <a:rPr lang="ru-RU" dirty="0">
                <a:latin typeface="Calibri Light" panose="020F0302020204030204" pitchFamily="34" charset="0"/>
              </a:rPr>
              <a:t>работодателями </a:t>
            </a:r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в качестве основы </a:t>
            </a:r>
            <a:r>
              <a:rPr lang="ru-RU" dirty="0">
                <a:latin typeface="Calibri Light" panose="020F0302020204030204" pitchFamily="34" charset="0"/>
              </a:rPr>
              <a:t>для определения требований к квалификации работников с учетом 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 Light" panose="020F0302020204030204" pitchFamily="34" charset="0"/>
              </a:rPr>
              <a:t>особенностей выполняемых работниками трудовых функций,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 Light" panose="020F0302020204030204" pitchFamily="34" charset="0"/>
              </a:rPr>
              <a:t>обусловленных применяемыми технологиями 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 Light" panose="020F0302020204030204" pitchFamily="34" charset="0"/>
              </a:rPr>
              <a:t>и принятой организацией производства и труда.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Arial" charset="0"/>
              </a:rPr>
              <a:t>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444208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4689" y="954107"/>
            <a:ext cx="3881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Централизованное регулирование установления требований к квалификации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(«жесткий сценарий»)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15514" y="10792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Локальное регулирование требований к квалификации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Calibri Light" panose="020F0302020204030204" pitchFamily="34" charset="0"/>
              </a:rPr>
              <a:t>(«мягкий сценарий»)</a:t>
            </a:r>
          </a:p>
        </p:txBody>
      </p:sp>
    </p:spTree>
    <p:extLst>
      <p:ext uri="{BB962C8B-B14F-4D97-AF65-F5344CB8AC3E}">
        <p14:creationId xmlns:p14="http://schemas.microsoft.com/office/powerpoint/2010/main" val="2464547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3945" y="5589240"/>
            <a:ext cx="548640" cy="396240"/>
          </a:xfrm>
        </p:spPr>
        <p:txBody>
          <a:bodyPr/>
          <a:lstStyle/>
          <a:p>
            <a:fld id="{CA551110-ED47-4A9C-A16D-C46575C5D074}" type="slidenum">
              <a:rPr lang="ru-RU" smtClean="0"/>
              <a:t>16</a:t>
            </a:fld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-23438" y="29190"/>
            <a:ext cx="8843910" cy="375474"/>
          </a:xfrm>
        </p:spPr>
        <p:txBody>
          <a:bodyPr/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профессиональных стандартов с  01.07.2016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80111" y="417758"/>
            <a:ext cx="3413915" cy="14900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указанных требований обязательны для применения работодателями».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836" y="419254"/>
            <a:ext cx="5203686" cy="1490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195.3. ТК РФ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настоящим Кодексом, другими федеральными законами, иными нормативными правовыми актами Российской Федерации установлены требования к квалификации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306524" y="724063"/>
            <a:ext cx="360040" cy="341495"/>
          </a:xfrm>
          <a:prstGeom prst="rightArrow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9167" y="2087867"/>
            <a:ext cx="8342814" cy="108910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педагогической деятельности допускаются лица, имеющие образовательный ценз, который определяется в порядке, установленном законодательством Российской Федерации в сфере образования».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3356993"/>
            <a:ext cx="7402042" cy="16561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46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N 273-ФЗ "Об образовании в 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«1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стандартам».</a:t>
            </a: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017978" y="1827109"/>
            <a:ext cx="180021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1676484" y="3096235"/>
            <a:ext cx="180021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8244408" y="1164298"/>
            <a:ext cx="569598" cy="3704862"/>
          </a:xfrm>
          <a:prstGeom prst="bent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2836" y="5229200"/>
            <a:ext cx="9041164" cy="12906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N 273-ФЗ "Об образовании в 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«:   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 на занятие должностей в образовательных организациях имеют лица, отвечающие квалификационным требованиям, указанным в квалификационных справочниках, и (или) профессиональным стандартам.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8783963" y="1164298"/>
            <a:ext cx="360037" cy="4214435"/>
          </a:xfrm>
          <a:prstGeom prst="up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-467631" y="4024539"/>
            <a:ext cx="2067827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67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4030" y="1304072"/>
            <a:ext cx="3917929" cy="396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образовательные организации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39385" y="1304072"/>
            <a:ext cx="3790945" cy="396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организации, осуществляющие обучение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4029" y="1844824"/>
            <a:ext cx="3917929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некоммерческие организации, осуществляющие на основании лицензии образовательную деятельность в качестве основного вида деятельности в соответствии с целями, ради достижения которых такие организации созданы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47570" y="1874478"/>
            <a:ext cx="3869928" cy="1092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юридические лица, осуществляющее на основании лицензии наряду с основной деятельностью образовательную деятельность в качестве дополнительного вида деятельности;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590176" y="1066130"/>
            <a:ext cx="720080" cy="20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00192" y="1063593"/>
            <a:ext cx="792088" cy="184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30729" y="4322366"/>
            <a:ext cx="3903610" cy="10508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/>
                </a:solidFill>
              </a:rPr>
              <a:t>Для педагогических работников </a:t>
            </a:r>
            <a:r>
              <a:rPr lang="en-US" sz="1100" b="1" dirty="0">
                <a:solidFill>
                  <a:schemeClr val="tx2"/>
                </a:solidFill>
              </a:rPr>
              <a:t>&lt;1&gt;</a:t>
            </a:r>
            <a:r>
              <a:rPr lang="ru-RU" sz="1100" b="1" dirty="0">
                <a:solidFill>
                  <a:schemeClr val="tx2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(</a:t>
            </a:r>
            <a:r>
              <a:rPr lang="ru-RU" sz="1100" dirty="0"/>
              <a:t>физ. лиц, которые состоят в трудовых, служебных отношениях с организацией, осуществляющей образовательную деятельность, и выполняют обязанности по обучению, воспитанию обучающихся и (или) организации образовательной деятельности);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4030" y="3140968"/>
            <a:ext cx="182969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организации, реализующие основные образовательные программы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10256" y="3140968"/>
            <a:ext cx="1878213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организации реализующие дополнительные образовательные программы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61465" y="3040035"/>
            <a:ext cx="3842137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для осуществления образовательной деятельности организацией, осуществляющей обучение, в ее структуре создается специализированное структурное образовательное подразделение. Деятельность такого подразделения регулируется положением, разрабатываемым и утверждаемым организацией, осуществляющей обучение</a:t>
            </a:r>
            <a:endParaRPr lang="ru-RU" sz="1050" b="1" dirty="0">
              <a:solidFill>
                <a:schemeClr val="tx2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3438" y="29190"/>
            <a:ext cx="8843910" cy="375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требований к квалификации в ПС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4810" y="4322365"/>
            <a:ext cx="3845922" cy="10508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Для всех  работников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85066" y="555759"/>
            <a:ext cx="4105410" cy="49614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398517" y="555759"/>
            <a:ext cx="4168034" cy="49614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77234" y="692696"/>
            <a:ext cx="8136904" cy="3734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>
                <a:solidFill>
                  <a:schemeClr val="tx2"/>
                </a:solidFill>
              </a:rPr>
              <a:t>Организации, осуществляющие образовательную деятельность </a:t>
            </a:r>
            <a:r>
              <a:rPr lang="en-US" sz="1100" b="1">
                <a:solidFill>
                  <a:schemeClr val="tx2"/>
                </a:solidFill>
              </a:rPr>
              <a:t>&lt;1&gt;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38985" y="5726683"/>
            <a:ext cx="7200800" cy="7450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квалификационных требований обязательны для применения работодателями.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6498720" y="5517232"/>
            <a:ext cx="720080" cy="20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348780" y="5542504"/>
            <a:ext cx="792088" cy="184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161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14" y="3046"/>
            <a:ext cx="8431318" cy="5514185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ru-RU" sz="1200" b="1" dirty="0"/>
              <a:t>ПРАВИТЕЛЬСТВО РОССИЙСКОЙ ФЕДЕРАЦИИ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400" b="1" dirty="0"/>
              <a:t> </a:t>
            </a:r>
            <a:r>
              <a:rPr lang="ru-RU" sz="1200" b="1" dirty="0"/>
              <a:t>ПОСТАНОВЛЕНИЕ   от 27 июня 2016 г. N 584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200" b="1" dirty="0"/>
              <a:t>ОБ ОСОБЕННОСТЯХ  ПРИМЕНЕНИЯ ПРОФЕССИОНАЛЬНЫХ СТАНДАРТОВ </a:t>
            </a:r>
            <a:r>
              <a:rPr lang="ru-RU" sz="1400" b="1" dirty="0">
                <a:solidFill>
                  <a:schemeClr val="tx2"/>
                </a:solidFill>
              </a:rPr>
              <a:t>В ЧАСТИ ТРЕБОВАНИЙ,   ОБЯЗАТЕЛЬНЫХ ДЛЯ ПРИМЕНЕНИЯ</a:t>
            </a:r>
            <a:r>
              <a:rPr lang="ru-RU" sz="1200" b="1" dirty="0"/>
              <a:t> ГОСУДАРСТВЕННЫМИ ВНЕБЮДЖЕТНЫМИ  ФОНДАМИ РОССИЙСКОЙ ФЕДЕРАЦИИ, ГОСУДАРСТВЕННЫМИ   ИЛИ МУНИЦИПАЛЬНЫМИ УЧРЕЖДЕНИЯМИ, ГОСУДАРСТВЕННЫМИ ИЛИ МУНИЦИПАЛЬНЫМИ УНИТАРНЫМИ ПРЕДПРИЯТИЯМИ, А ТАКЖЕ   ГОСУДАРСТВЕННЫМИ КОРПОРАЦИЯМИ, ГОСУДАРСТВЕННЫМИ  КОМПАНИЯМИ И ХОЗЯЙСТВЕННЫМИ ОБЩЕСТВАМИ, БОЛЕЕ ПЯТИДЕСЯТИ   ПРОЦЕНТОВ АКЦИЙ (ДОЛЕЙ) В УСТАВНОМ КАПИТАЛЕ КОТОРЫХ   НАХОДИТСЯ В ГОСУДАРСТВЕННОЙ СОБСТВЕННОСТИ   ИЛИ МУНИЦИПАЛЬНОЙ СОБСТВЕННОСТИ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 В соответствии с частью 1 статьи 4 Федерального закона "О внесении изменений в Трудовой кодекс Российской Федерации и статьи 11 и 73 Федерального закона "Об образовании в Российской Федерации" Правительство Российской Федерации постановляет: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1. Профессиональные стандарты в части требований к квалификации, необходимой работнику для выполнения определенной трудовой функции, установленных Трудовым кодексом Российской Федерации, другими федеральными законами, актами Президента Российской Федерации, Правительства Российской Федерации и федеральных органов исполнительной власти, применяются </a:t>
            </a:r>
            <a:r>
              <a:rPr lang="en-US" sz="1400" dirty="0"/>
              <a:t>&lt;…&gt;</a:t>
            </a:r>
            <a:r>
              <a:rPr lang="ru-RU" sz="1600" b="1" dirty="0">
                <a:solidFill>
                  <a:schemeClr val="tx2"/>
                </a:solidFill>
              </a:rPr>
              <a:t>поэтапно на основе утвержденных указанными организациями с учетом мнений представительных органов работников планов по организации применения профессиональных стандартов</a:t>
            </a:r>
            <a:r>
              <a:rPr lang="ru-RU" sz="1400" b="1" dirty="0"/>
              <a:t> </a:t>
            </a:r>
            <a:r>
              <a:rPr lang="ru-RU" sz="1400" dirty="0"/>
              <a:t>(далее - планы), содержащих в том числе: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а) список профессиональных стандартов, подлежащих применению;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работников, полученные на основе анализа квалификационных требований, содержащихся в профессиональных стандартах, и кадрового состава организаций, и о проведении соответствующих мероприятий по образованию и обучению в установленном порядке;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в) этапы применения профессиональных стандартов;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г) перечень локальных нормативных актов и других документов организаций, в том числе по вопросам аттестации, сертификации и других форм оценки квалификации работников, подлежащих изменению в связи с учетом положений профессиональных стандартов, подлежащих применению.</a:t>
            </a:r>
            <a:r>
              <a:rPr lang="en-US" sz="1400" dirty="0"/>
              <a:t> &lt;…&gt;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2. Реализацию мероприятий планов завершить не позднее 1 января 2020 г.</a:t>
            </a:r>
            <a:r>
              <a:rPr lang="en-US" sz="1400" dirty="0"/>
              <a:t> &lt;…&gt;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8. Настоящее постановление вступает в силу с 1 июля 2016 г.</a:t>
            </a:r>
          </a:p>
          <a:p>
            <a:pPr marL="114300" indent="0">
              <a:buNone/>
            </a:pP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56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7620000" cy="1143000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/>
            </a:br>
            <a:r>
              <a:rPr lang="ru-RU"/>
              <a:t>Спасибо </a:t>
            </a:r>
            <a:r>
              <a:rPr lang="ru-RU" dirty="0"/>
              <a:t>за внимание!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1800" dirty="0"/>
              <a:t>Разработчики материалов: Д. Л. Кузнецов, О. И. Митрофанова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1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33" y="548680"/>
            <a:ext cx="2411760" cy="562074"/>
          </a:xfrm>
        </p:spPr>
        <p:txBody>
          <a:bodyPr/>
          <a:lstStyle/>
          <a:p>
            <a:pPr algn="ctr"/>
            <a:r>
              <a:rPr lang="ru-RU" sz="2800" b="1" dirty="0"/>
              <a:t>Национальная система квалификаций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85107" y="5661248"/>
            <a:ext cx="548640" cy="396240"/>
          </a:xfrm>
        </p:spPr>
        <p:txBody>
          <a:bodyPr/>
          <a:lstStyle/>
          <a:p>
            <a:fld id="{CA551110-ED47-4A9C-A16D-C46575C5D074}" type="slidenum">
              <a:rPr lang="ru-RU" smtClean="0"/>
              <a:t>2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 rot="16200000">
            <a:off x="2959439" y="3336993"/>
            <a:ext cx="3312368" cy="3113459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 rot="5400000">
            <a:off x="3180627" y="178385"/>
            <a:ext cx="2852873" cy="3329485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280806" y="1711140"/>
            <a:ext cx="3312368" cy="31134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>
            <a:off x="4615623" y="1721987"/>
            <a:ext cx="3312368" cy="3113459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2321" y="946360"/>
            <a:ext cx="3329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/>
              <a:t>Приказ Минтруда России от 12.04.2013 № 148н </a:t>
            </a:r>
            <a:r>
              <a:rPr lang="ru-RU" sz="1400" dirty="0"/>
              <a:t>«Об утверждении уровней квалификации в целях разработки проектов профессиональных </a:t>
            </a:r>
          </a:p>
          <a:p>
            <a:pPr lvl="0" algn="ctr"/>
            <a:r>
              <a:rPr lang="ru-RU" sz="1400" dirty="0"/>
              <a:t>стандартов».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36991" y="411170"/>
            <a:ext cx="333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Национальная рамка квалификаций (НКР)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4009" y="1711140"/>
            <a:ext cx="1146797" cy="3113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0033" y="1761968"/>
            <a:ext cx="247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Профессиональные </a:t>
            </a:r>
          </a:p>
          <a:p>
            <a:pPr algn="ctr"/>
            <a:r>
              <a:rPr lang="ru-RU" sz="1600" b="1" dirty="0"/>
              <a:t>Стандарты (ПС)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441" y="2410514"/>
            <a:ext cx="36881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Федеральный закон № 122-ФЗ от 2 мая 2015г</a:t>
            </a:r>
            <a:r>
              <a:rPr lang="ru-RU" sz="1400" dirty="0"/>
              <a:t>. «О внесении изменений в Трудовой кодекс Российской Федерации и статьи 11 и 73  Федерального закона «Об образовании в Российской Федерации».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b="1" dirty="0"/>
              <a:t>Постановление Правительства РФ от 27 июня 2016 г. N 584 </a:t>
            </a:r>
            <a:r>
              <a:rPr lang="ru-RU" sz="1400" dirty="0"/>
              <a:t>"Об особенностях применения профессиональных стандартов &lt;…&gt;</a:t>
            </a:r>
          </a:p>
          <a:p>
            <a:pPr algn="ctr"/>
            <a:endParaRPr lang="ru-RU" sz="1400" dirty="0"/>
          </a:p>
          <a:p>
            <a:pPr lvl="0" algn="ctr"/>
            <a:endParaRPr lang="ru-RU" sz="1400" dirty="0"/>
          </a:p>
          <a:p>
            <a:pPr lvl="0"/>
            <a:endParaRPr lang="ru-RU" sz="1400" dirty="0"/>
          </a:p>
          <a:p>
            <a:pPr lvl="0"/>
            <a:endParaRPr lang="ru-RU" sz="1400" dirty="0"/>
          </a:p>
        </p:txBody>
      </p:sp>
      <p:sp>
        <p:nvSpPr>
          <p:cNvPr id="25" name="Овал 24"/>
          <p:cNvSpPr/>
          <p:nvPr/>
        </p:nvSpPr>
        <p:spPr>
          <a:xfrm>
            <a:off x="4094449" y="2842088"/>
            <a:ext cx="1152128" cy="1072569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1"/>
          </p:cNvCxnSpPr>
          <p:nvPr/>
        </p:nvCxnSpPr>
        <p:spPr>
          <a:xfrm flipH="1">
            <a:off x="4178812" y="2999162"/>
            <a:ext cx="84362" cy="12450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286577" y="3786349"/>
            <a:ext cx="67519" cy="6225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5" idx="6"/>
          </p:cNvCxnSpPr>
          <p:nvPr/>
        </p:nvCxnSpPr>
        <p:spPr>
          <a:xfrm flipV="1">
            <a:off x="5210573" y="3378373"/>
            <a:ext cx="36004" cy="15505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665622" y="4066224"/>
            <a:ext cx="2009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/>
              <a:t>Образовательные </a:t>
            </a:r>
          </a:p>
          <a:p>
            <a:pPr algn="ctr"/>
            <a:r>
              <a:rPr lang="ru-RU" sz="1600" b="1" dirty="0"/>
              <a:t>стандарты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42321" y="4835446"/>
            <a:ext cx="32300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Федеральный закон № 122-ФЗ от 2 мая 2015г. </a:t>
            </a:r>
            <a:r>
              <a:rPr lang="ru-RU" sz="1400" dirty="0"/>
              <a:t>«О внесении изменений в Трудовой кодекс Российской Федерации и статьи 11 и 73  Федерального закона «Об образовании в Российской Федерации».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927991" y="1721986"/>
            <a:ext cx="1146797" cy="3113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395533" y="1814646"/>
            <a:ext cx="247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Независимая оценка квалификации (НОК)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238465" y="3097336"/>
            <a:ext cx="8640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НСК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009364" y="2399290"/>
            <a:ext cx="31346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Федеральный закон от 3 июля 2016 г. N 238-ФЗ </a:t>
            </a:r>
            <a:r>
              <a:rPr lang="ru-RU" sz="1400" dirty="0"/>
              <a:t>«О независимой оценке квалификации»</a:t>
            </a:r>
          </a:p>
          <a:p>
            <a:pPr lvl="0"/>
            <a:endParaRPr lang="ru-RU" sz="1400" dirty="0"/>
          </a:p>
          <a:p>
            <a:pPr lvl="0" algn="ctr"/>
            <a:r>
              <a:rPr lang="ru-RU" sz="1400" b="1" dirty="0"/>
              <a:t>Федеральный закон от 03.07.2016 N 239-ФЗ </a:t>
            </a:r>
            <a:r>
              <a:rPr lang="ru-RU" sz="1400" dirty="0"/>
              <a:t>«О внесении изменений в Трудовой кодекс Российской Федерации в связи с принятием Федерального закона "О независимой оценке квалификации»</a:t>
            </a:r>
          </a:p>
        </p:txBody>
      </p:sp>
    </p:spTree>
    <p:extLst>
      <p:ext uri="{BB962C8B-B14F-4D97-AF65-F5344CB8AC3E}">
        <p14:creationId xmlns:p14="http://schemas.microsoft.com/office/powerpoint/2010/main" val="421400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" y="0"/>
            <a:ext cx="9142931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Calibri Light" panose="020F0302020204030204" pitchFamily="34" charset="0"/>
              </a:rPr>
              <a:t>Приказ Минтруда России №148н от 12 апреля 2013 г. «Об утверждении уровней квалификации  в целях разработки проектов профессиональных стандартов»</a:t>
            </a:r>
            <a:br>
              <a:rPr lang="ru-RU" sz="2000" b="1" dirty="0">
                <a:solidFill>
                  <a:schemeClr val="tx2"/>
                </a:solidFill>
                <a:latin typeface="Calibri Light" panose="020F0302020204030204" pitchFamily="34" charset="0"/>
              </a:rPr>
            </a:br>
            <a:r>
              <a:rPr lang="ru-RU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(извлечение)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388424" cy="21602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400" b="1" dirty="0">
                <a:latin typeface="Calibri Light" panose="020F0302020204030204" pitchFamily="34" charset="0"/>
              </a:rPr>
              <a:t>Уровни квалификации</a:t>
            </a:r>
            <a:r>
              <a:rPr lang="ru-RU" sz="1400" dirty="0">
                <a:latin typeface="Calibri Light" panose="020F0302020204030204" pitchFamily="34" charset="0"/>
              </a:rPr>
              <a:t> </a:t>
            </a:r>
            <a:r>
              <a:rPr lang="ru-RU" sz="1400" b="1" dirty="0">
                <a:latin typeface="Calibri Light" panose="020F0302020204030204" pitchFamily="34" charset="0"/>
              </a:rPr>
              <a:t>в целях разработки проектов профессиональных  стандартов</a:t>
            </a:r>
            <a:endParaRPr lang="ru-RU" sz="1400" dirty="0">
              <a:latin typeface="Calibri Light" panose="020F0302020204030204" pitchFamily="34" charset="0"/>
            </a:endParaRPr>
          </a:p>
          <a:p>
            <a:pPr marL="114300" indent="0" algn="ctr">
              <a:buNone/>
            </a:pPr>
            <a:r>
              <a:rPr lang="en-US" sz="1400" dirty="0">
                <a:latin typeface="Calibri Light" panose="020F0302020204030204" pitchFamily="34" charset="0"/>
              </a:rPr>
              <a:t>I</a:t>
            </a:r>
            <a:r>
              <a:rPr lang="ru-RU" sz="1400" dirty="0">
                <a:latin typeface="Calibri Light" panose="020F0302020204030204" pitchFamily="34" charset="0"/>
              </a:rPr>
              <a:t>. Общие положения</a:t>
            </a:r>
            <a:r>
              <a:rPr lang="en-US" sz="1400" dirty="0">
                <a:latin typeface="Calibri Light" panose="020F0302020204030204" pitchFamily="34" charset="0"/>
              </a:rPr>
              <a:t> &lt;…&gt;</a:t>
            </a:r>
            <a:endParaRPr lang="ru-RU" sz="1400" dirty="0">
              <a:latin typeface="Calibri Light" panose="020F0302020204030204" pitchFamily="34" charset="0"/>
            </a:endParaRPr>
          </a:p>
          <a:p>
            <a:pPr marL="114300" indent="0" algn="just">
              <a:buNone/>
            </a:pPr>
            <a:r>
              <a:rPr lang="ru-RU" sz="1400" dirty="0">
                <a:latin typeface="Calibri Light" panose="020F0302020204030204" pitchFamily="34" charset="0"/>
              </a:rPr>
              <a:t>1.2. Уровни квалификации применяются при разработке профессиональных стандартов для описания трудовых функций, тре­бований к образованию и обучению работников. Единые требования к квалифи­кации работников, установленные Уровнями квалификации,  могут быть расши­рены и уточнены с учетом специфики видов профессиональной дея­тельности. </a:t>
            </a:r>
          </a:p>
          <a:p>
            <a:pPr marL="114300" indent="0" algn="just">
              <a:buNone/>
            </a:pPr>
            <a:r>
              <a:rPr lang="ru-RU" sz="1400" dirty="0">
                <a:latin typeface="Calibri Light" panose="020F0302020204030204" pitchFamily="34" charset="0"/>
              </a:rPr>
              <a:t>1.3. Уровни квалификации приведены в главе </a:t>
            </a:r>
            <a:r>
              <a:rPr lang="en-US" sz="1400" dirty="0">
                <a:latin typeface="Calibri Light" panose="020F0302020204030204" pitchFamily="34" charset="0"/>
              </a:rPr>
              <a:t>II</a:t>
            </a:r>
            <a:r>
              <a:rPr lang="ru-RU" sz="1400" dirty="0">
                <a:latin typeface="Calibri Light" panose="020F0302020204030204" pitchFamily="34" charset="0"/>
              </a:rPr>
              <a:t> и содержат описание следующих показателей: «Полномочия и ответственность», «Характер умений», «Характер знаний», «Основные пути достижения уровня квалификации».</a:t>
            </a:r>
          </a:p>
          <a:p>
            <a:pPr marL="114300" indent="0" algn="just">
              <a:buNone/>
            </a:pPr>
            <a:r>
              <a:rPr lang="ru-RU" sz="1400" b="1" dirty="0">
                <a:latin typeface="Calibri Light" panose="020F0302020204030204" pitchFamily="34" charset="0"/>
              </a:rPr>
              <a:t>Уровни квалификации определяют требования к умениям, знаниям, уровню квалификации  в  зависимости  от  полномочий  и  ответственности работника.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49443"/>
              </p:ext>
            </p:extLst>
          </p:nvPr>
        </p:nvGraphicFramePr>
        <p:xfrm>
          <a:off x="179512" y="3429000"/>
          <a:ext cx="8136903" cy="2908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3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4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890">
                <a:tc rowSpan="2">
                  <a:txBody>
                    <a:bodyPr/>
                    <a:lstStyle/>
                    <a:p>
                      <a:pPr marL="71755"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  <a:latin typeface="Calibri Light" panose="020F0302020204030204" pitchFamily="34" charset="0"/>
                        </a:rPr>
                        <a:t>Уро­вень</a:t>
                      </a:r>
                      <a:endParaRPr lang="ru-RU" sz="10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Показатели уровней квалификации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Основные пути достижения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 уровня квалифи­кации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Полномочия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и ответствен­ность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Характер умений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Характер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</a:rPr>
                        <a:t>знаний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494"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MS PGothic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MS PGothic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15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62003"/>
              </p:ext>
            </p:extLst>
          </p:nvPr>
        </p:nvGraphicFramePr>
        <p:xfrm>
          <a:off x="179512" y="764703"/>
          <a:ext cx="8280918" cy="586061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60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кв. уровень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основные образовательные программы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Дополнительные  профессиональные программы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Практический опыт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профессиональное 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профессиональное обучение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9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8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4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3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инструктаж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35" y="3680199"/>
            <a:ext cx="472979" cy="576064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H="1" flipV="1">
            <a:off x="841306" y="1663975"/>
            <a:ext cx="1" cy="201622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416002" y="116632"/>
            <a:ext cx="8332462" cy="648072"/>
          </a:xfrm>
          <a:prstGeom prst="triangle">
            <a:avLst>
              <a:gd name="adj" fmla="val 4971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35696" y="-1"/>
            <a:ext cx="5904656" cy="7753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/>
              <a:t>Основные пути достижения квалификации</a:t>
            </a:r>
            <a:endParaRPr lang="en-US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3789040"/>
            <a:ext cx="3024336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Образовательные программы ср. проф. образования</a:t>
            </a:r>
          </a:p>
          <a:p>
            <a:pPr algn="ctr"/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340768"/>
            <a:ext cx="3010506" cy="22912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Образовательные программы в/о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63988" y="4437112"/>
            <a:ext cx="2844315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ctr"/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568" y="6093296"/>
            <a:ext cx="358654" cy="53270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463988" y="4519281"/>
            <a:ext cx="972108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профессиональной подготовки по профессиям, должностям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578017" y="4519281"/>
            <a:ext cx="648937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ctr"/>
            <a:r>
              <a:rPr lang="ru-RU" sz="1200" b="1" dirty="0"/>
              <a:t>программы повышения квалификации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80112" y="4519281"/>
            <a:ext cx="855712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ctr"/>
            <a:r>
              <a:rPr lang="ru-RU" sz="1200" b="1" dirty="0"/>
              <a:t>программы переподготовки рабочих, служащих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2910720" y="3020050"/>
            <a:ext cx="486054" cy="20600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подготовки специалистов </a:t>
            </a:r>
            <a:r>
              <a:rPr lang="ru-RU" sz="1200" b="1" dirty="0" err="1"/>
              <a:t>средн</a:t>
            </a:r>
            <a:r>
              <a:rPr lang="ru-RU" sz="1200" b="1" dirty="0"/>
              <a:t>. звена    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2733634" y="3815072"/>
            <a:ext cx="840226" cy="20600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300" b="1" dirty="0"/>
              <a:t>  программы подготовки </a:t>
            </a:r>
            <a:r>
              <a:rPr lang="ru-RU" sz="1200" b="1" dirty="0"/>
              <a:t>квалифицированных</a:t>
            </a:r>
            <a:r>
              <a:rPr lang="ru-RU" sz="1300" b="1" dirty="0"/>
              <a:t> рабочих (служащих)</a:t>
            </a:r>
            <a:endParaRPr lang="ru-RU" sz="1300" b="1" dirty="0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2656673" y="2081705"/>
            <a:ext cx="340080" cy="262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</a:t>
            </a:r>
            <a:r>
              <a:rPr lang="ru-RU" sz="1200" b="1" dirty="0" err="1"/>
              <a:t>бакалавриата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35696" y="1916832"/>
            <a:ext cx="991016" cy="11740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магистратуры или </a:t>
            </a:r>
            <a:r>
              <a:rPr lang="ru-RU" sz="1200" b="1" dirty="0" err="1"/>
              <a:t>специалитета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5400000">
            <a:off x="3020172" y="1308418"/>
            <a:ext cx="1073597" cy="128231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программы подготовки научно-педагогических кадров в аспирантуре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8464" y="4295758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2043" y="3090868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0864" y="5385852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70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13987"/>
              </p:ext>
            </p:extLst>
          </p:nvPr>
        </p:nvGraphicFramePr>
        <p:xfrm>
          <a:off x="0" y="548681"/>
          <a:ext cx="9144001" cy="636062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76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6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8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8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квалификационный уровень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ПС «Специалист по охране труда»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ПС «Специалист по управлению персоналом»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ПС «бухгалтер»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организационному и документационному обеспечению</a:t>
                      </a:r>
                      <a:b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управления организацией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90" marR="4590" marT="45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  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 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службы охраны труда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охране труда</a:t>
                      </a:r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Директор</a:t>
                      </a:r>
                      <a:r>
                        <a:rPr lang="ru-RU" sz="1600" baseline="0" dirty="0"/>
                        <a:t> по персоналу</a:t>
                      </a:r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Начальник структурного подразделения</a:t>
                      </a:r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b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Специалист по охране труда</a:t>
                      </a:r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Менеджер по персоналу, Специалист по подбору персонала Специалист по организации и оплате труда</a:t>
                      </a:r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Главный бухгалтер</a:t>
                      </a:r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Секретарь руководителя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Помощник руководителя</a:t>
                      </a:r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b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Специалист по КДП, </a:t>
                      </a:r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Бухгалтер</a:t>
                      </a:r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Делопроизводитель</a:t>
                      </a:r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Секретарь-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администратор</a:t>
                      </a:r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 уровень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99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 уровень</a:t>
                      </a:r>
                    </a:p>
                  </a:txBody>
                  <a:tcPr marL="4590" marR="4590" marT="459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4590" marR="4590" marT="459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122813" cy="995904"/>
          </a:xfrm>
        </p:spPr>
        <p:txBody>
          <a:bodyPr>
            <a:normAutofit/>
          </a:bodyPr>
          <a:lstStyle/>
          <a:p>
            <a:r>
              <a:rPr lang="ru-RU" sz="2800" dirty="0"/>
              <a:t>Квалификационные характеристики на основе НКР и ПС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240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33252" y="5595107"/>
            <a:ext cx="376985" cy="365125"/>
          </a:xfrm>
        </p:spPr>
        <p:txBody>
          <a:bodyPr/>
          <a:lstStyle/>
          <a:p>
            <a:fld id="{CA551110-ED47-4A9C-A16D-C46575C5D074}" type="slidenum">
              <a:rPr lang="ru-RU" sz="1100" smtClean="0"/>
              <a:t>6</a:t>
            </a:fld>
            <a:endParaRPr lang="ru-RU" sz="1100"/>
          </a:p>
        </p:txBody>
      </p:sp>
      <p:sp>
        <p:nvSpPr>
          <p:cNvPr id="26" name="TextBox 25"/>
          <p:cNvSpPr txBox="1"/>
          <p:nvPr/>
        </p:nvSpPr>
        <p:spPr>
          <a:xfrm>
            <a:off x="200844" y="62640"/>
            <a:ext cx="8259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cs typeface="Times New Roman" panose="02020603050405020304" pitchFamily="18" charset="0"/>
              </a:rPr>
              <a:t>Функциональная карта профессионального стандарта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0844" y="1256040"/>
            <a:ext cx="8136904" cy="900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22810" y="3354634"/>
            <a:ext cx="2372628" cy="2547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1027" y="2336908"/>
            <a:ext cx="8136904" cy="81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3520" y="1364532"/>
            <a:ext cx="2592288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вид профессиональной деятельности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93781" y="1352087"/>
            <a:ext cx="4493757" cy="6584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anose="02020603050405020304" pitchFamily="18" charset="0"/>
              </a:rPr>
              <a:t>основная цель вида профессиональной деятельности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81642" y="2433213"/>
            <a:ext cx="1217452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673200" y="2425304"/>
            <a:ext cx="1122038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159760" y="2422346"/>
            <a:ext cx="1298502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291182" y="3491072"/>
            <a:ext cx="2199324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6723814" y="2079887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3338948" y="2067998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673213" y="2044899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291182" y="3869059"/>
            <a:ext cx="2199324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291182" y="4236477"/>
            <a:ext cx="2199324" cy="3263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673212" y="2990496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5702" y="3361184"/>
            <a:ext cx="1859456" cy="12903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41840" y="3482317"/>
            <a:ext cx="1589302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41840" y="3860304"/>
            <a:ext cx="1589302" cy="3167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29773" y="4243460"/>
            <a:ext cx="1601369" cy="3255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3326390" y="2979042"/>
            <a:ext cx="309666" cy="46217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76400" y="4688880"/>
            <a:ext cx="4268943" cy="10081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трудовая функция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340990" y="4962655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951222" y="2433213"/>
            <a:ext cx="1122038" cy="633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1439660" y="5051912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трудовые действия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2797661" y="4962655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896331" y="5051912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необходимые умения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4190271" y="4962655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288941" y="5051912"/>
            <a:ext cx="1169321" cy="449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необходимые знания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5659508" y="2422346"/>
            <a:ext cx="2625579" cy="29901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обобщенная трудовая функция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755429" y="2749981"/>
            <a:ext cx="2380925" cy="4926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требования к образованию и обучению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768660" y="3314549"/>
            <a:ext cx="1944216" cy="545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требования к опыту практической работы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5754224" y="3963599"/>
            <a:ext cx="1577518" cy="545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особые условия допуска к работе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55429" y="4661754"/>
            <a:ext cx="1577518" cy="545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cs typeface="Times New Roman" panose="02020603050405020304" pitchFamily="18" charset="0"/>
              </a:rPr>
              <a:t>другие характеристики</a:t>
            </a:r>
          </a:p>
        </p:txBody>
      </p:sp>
    </p:spTree>
    <p:extLst>
      <p:ext uri="{BB962C8B-B14F-4D97-AF65-F5344CB8AC3E}">
        <p14:creationId xmlns:p14="http://schemas.microsoft.com/office/powerpoint/2010/main" val="39773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811" y="0"/>
            <a:ext cx="84604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Приказ Минтруда России от 29.04.2013 N 170н  "Об утверждении методических рекомендаций по разработке профессионального стандарта"</a:t>
            </a:r>
          </a:p>
          <a:p>
            <a:pPr algn="ctr"/>
            <a:r>
              <a:rPr lang="ru-RU" dirty="0"/>
              <a:t>(извлечение)</a:t>
            </a:r>
          </a:p>
          <a:p>
            <a:pPr algn="ctr"/>
            <a:r>
              <a:rPr lang="ru-RU" dirty="0"/>
              <a:t>Общие положения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Рекомендациях применяются следующие термины и их определения:</a:t>
            </a:r>
          </a:p>
          <a:p>
            <a:pPr algn="just"/>
            <a:r>
              <a:rPr lang="ru-RU" b="1" dirty="0"/>
              <a:t>- вид профессиональной деятельности - </a:t>
            </a:r>
            <a:r>
              <a:rPr lang="ru-RU" dirty="0"/>
              <a:t>совокупность обобщенных трудовых функций, имеющих близкий характер, результаты и условия труда;</a:t>
            </a:r>
          </a:p>
          <a:p>
            <a:pPr algn="just"/>
            <a:r>
              <a:rPr lang="ru-RU" b="1" dirty="0"/>
              <a:t>- обобщенная трудовая функция - </a:t>
            </a:r>
            <a:r>
              <a:rPr lang="ru-RU" dirty="0"/>
              <a:t>совокупность связанных между собой трудовых функций, сложившаяся в результате разделения труда в конкретном производственном или (бизнес) процессе;</a:t>
            </a:r>
          </a:p>
          <a:p>
            <a:pPr algn="just"/>
            <a:r>
              <a:rPr lang="ru-RU" b="1" dirty="0"/>
              <a:t>- </a:t>
            </a:r>
            <a:r>
              <a:rPr lang="ru-RU" b="1" dirty="0">
                <a:solidFill>
                  <a:srgbClr val="FF0000"/>
                </a:solidFill>
              </a:rPr>
              <a:t>трудовая функция</a:t>
            </a:r>
            <a:r>
              <a:rPr lang="ru-RU" b="1" dirty="0"/>
              <a:t> </a:t>
            </a:r>
            <a:r>
              <a:rPr lang="ru-RU" dirty="0"/>
              <a:t>(для целей Рекомендаций) - система трудовых действий в рамках обобщенной трудовой функции;</a:t>
            </a:r>
          </a:p>
          <a:p>
            <a:pPr algn="just"/>
            <a:r>
              <a:rPr lang="ru-RU" b="1" dirty="0"/>
              <a:t>- трудовое действие </a:t>
            </a:r>
            <a:r>
              <a:rPr lang="ru-RU" dirty="0"/>
              <a:t>- процесс взаимодействия работника с предметом труда, при котором достигается определенная задача.</a:t>
            </a:r>
          </a:p>
          <a:p>
            <a:r>
              <a:rPr lang="en-US" dirty="0"/>
              <a:t>&lt;…&gt;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4797152"/>
            <a:ext cx="8212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ст.57 ТК РФ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</a:rPr>
              <a:t>трудовая  функция </a:t>
            </a:r>
            <a:r>
              <a:rPr lang="ru-RU" altLang="ru-RU" dirty="0"/>
              <a:t>– работа по должности в соответствии со штатным расписанием, профессии, специальности с указанием квалификации; конкретный вид поручаемой работнику работы </a:t>
            </a:r>
          </a:p>
        </p:txBody>
      </p:sp>
    </p:spTree>
    <p:extLst>
      <p:ext uri="{BB962C8B-B14F-4D97-AF65-F5344CB8AC3E}">
        <p14:creationId xmlns:p14="http://schemas.microsoft.com/office/powerpoint/2010/main" val="384320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Calibri Light" panose="020F0302020204030204" pitchFamily="34" charset="0"/>
              </a:rPr>
              <a:t>Описание квалификации работника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8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620000" cy="4800600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altLang="ru-RU" sz="2400" b="1" i="1" dirty="0">
                <a:cs typeface="Times New Roman" pitchFamily="18" charset="0"/>
              </a:rPr>
              <a:t>Квалификация работника </a:t>
            </a:r>
            <a:r>
              <a:rPr lang="ru-RU" altLang="ru-RU" sz="2400" dirty="0">
                <a:cs typeface="Times New Roman" pitchFamily="18" charset="0"/>
              </a:rPr>
              <a:t>- уровень знаний, умений, профессиональных навыков и опыта работы работника</a:t>
            </a:r>
          </a:p>
          <a:p>
            <a:pPr marL="0" indent="361950" algn="just">
              <a:buNone/>
            </a:pPr>
            <a:endParaRPr lang="ru-RU" altLang="ru-RU" sz="2400" dirty="0"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altLang="ru-RU" sz="2400" b="1" i="1" dirty="0">
                <a:cs typeface="Times New Roman" pitchFamily="18" charset="0"/>
              </a:rPr>
              <a:t>Профессиональный стандарт </a:t>
            </a:r>
            <a:r>
              <a:rPr lang="ru-RU" altLang="ru-RU" sz="2400" dirty="0">
                <a:cs typeface="Times New Roman" pitchFamily="18" charset="0"/>
              </a:rPr>
              <a:t>-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</a:t>
            </a:r>
          </a:p>
          <a:p>
            <a:pPr marL="0" indent="361950" algn="just">
              <a:buNone/>
            </a:pPr>
            <a:endParaRPr lang="ru-RU" altLang="ru-RU" sz="2400" dirty="0">
              <a:cs typeface="Times New Roman" pitchFamily="18" charset="0"/>
            </a:endParaRPr>
          </a:p>
          <a:p>
            <a:pPr marL="0" indent="361950" algn="r">
              <a:buNone/>
            </a:pPr>
            <a:r>
              <a:rPr lang="ru-RU" altLang="ru-RU" sz="1600" dirty="0">
                <a:cs typeface="Times New Roman" pitchFamily="18" charset="0"/>
              </a:rPr>
              <a:t>Ст.195.1 ТК РФ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003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064" y="-99392"/>
            <a:ext cx="7620000" cy="778098"/>
          </a:xfrm>
        </p:spPr>
        <p:txBody>
          <a:bodyPr>
            <a:normAutofit/>
          </a:bodyPr>
          <a:lstStyle/>
          <a:p>
            <a:r>
              <a:rPr lang="ru-RU" sz="3200" dirty="0"/>
              <a:t>Описание квалификации работника</a:t>
            </a:r>
            <a:endParaRPr lang="en-US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264809"/>
              </p:ext>
            </p:extLst>
          </p:nvPr>
        </p:nvGraphicFramePr>
        <p:xfrm>
          <a:off x="59558" y="526919"/>
          <a:ext cx="8856984" cy="491830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3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5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00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Статья 195.1. ТК РФ (определение квалификации работника)</a:t>
                      </a:r>
                      <a:endParaRPr lang="ru-RU" sz="1600" b="1" i="0" u="none" strike="noStrike" cap="none" dirty="0">
                        <a:solidFill>
                          <a:schemeClr val="bg1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Приказ Минтруда России №148н от 12 апреля 2013г. </a:t>
                      </a:r>
                      <a:r>
                        <a:rPr lang="ru-RU" sz="1600" dirty="0"/>
                        <a:t>Национальная рамка квалификаций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основные пути достижения уровня квалификации</a:t>
                      </a:r>
                      <a:r>
                        <a:rPr lang="ru-RU" sz="1600" u="none" strike="noStrike" cap="none" dirty="0">
                          <a:effectLst/>
                          <a:sym typeface="Arial"/>
                        </a:rPr>
                        <a:t>)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cap="none" dirty="0">
                          <a:sym typeface="Arial"/>
                        </a:rPr>
                        <a:t>Профессиональный стандарт (требования к квалификации)</a:t>
                      </a:r>
                      <a:endParaRPr lang="ru-RU" sz="1600" b="1" i="0" u="none" strike="noStrike" cap="none" dirty="0">
                        <a:solidFill>
                          <a:schemeClr val="bg1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0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опыт работы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практический опыт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требования к опыту практической работы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174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знаний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strike="noStrike" cap="none" dirty="0">
                          <a:sym typeface="Arial"/>
                        </a:rPr>
                        <a:t>минимально необходимый </a:t>
                      </a:r>
                      <a:r>
                        <a:rPr lang="ru-RU" sz="1600" u="none" strike="noStrike" cap="none" dirty="0">
                          <a:sym typeface="Arial"/>
                        </a:rPr>
                        <a:t>для каждого квалификационного уровня </a:t>
                      </a:r>
                    </a:p>
                    <a:p>
                      <a:pPr marL="85725" marR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образования</a:t>
                      </a:r>
                      <a:r>
                        <a:rPr lang="ru-RU" sz="1600" u="none" strike="noStrike" cap="none" baseline="0" dirty="0">
                          <a:sym typeface="Arial"/>
                        </a:rPr>
                        <a:t> и (или)</a:t>
                      </a:r>
                    </a:p>
                    <a:p>
                      <a:pPr marL="85725" marR="0" indent="-857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u="none" strike="noStrike" cap="none" baseline="0" dirty="0">
                          <a:sym typeface="Arial"/>
                        </a:rPr>
                        <a:t>состав основных и(или) дополнительных образовательным программам</a:t>
                      </a:r>
                      <a:r>
                        <a:rPr lang="ru-RU" sz="1600" u="none" strike="noStrike" cap="none" dirty="0">
                          <a:sym typeface="Arial"/>
                        </a:rPr>
                        <a:t> 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требования к образованию и обучению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cap="none" dirty="0">
                        <a:sym typeface="Arial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cap="none" dirty="0"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05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необходимые знания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умений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необходимые умения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1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cap="none" dirty="0">
                          <a:sym typeface="Arial"/>
                        </a:rPr>
                        <a:t>уровень профессиональных навыков </a:t>
                      </a: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+mn-lt"/>
                        <a:ea typeface="Quattrocento Sans"/>
                        <a:cs typeface="Quattrocento San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4FD-A43B-634A-9B8C-9626670F7CE8}" type="slidenum">
              <a:rPr lang="en-US" smtClean="0"/>
              <a:t>9</a:t>
            </a:fld>
            <a:endParaRPr lang="en-US"/>
          </a:p>
        </p:txBody>
      </p:sp>
      <p:sp>
        <p:nvSpPr>
          <p:cNvPr id="3" name="Овал 2"/>
          <p:cNvSpPr/>
          <p:nvPr/>
        </p:nvSpPr>
        <p:spPr>
          <a:xfrm>
            <a:off x="2267744" y="1780034"/>
            <a:ext cx="3096344" cy="22322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436096" y="2780928"/>
            <a:ext cx="76811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204209" y="1708026"/>
            <a:ext cx="2472247" cy="2225030"/>
          </a:xfrm>
          <a:prstGeom prst="ellipse">
            <a:avLst/>
          </a:prstGeom>
          <a:noFill/>
          <a:ln>
            <a:solidFill>
              <a:srgbClr val="CC3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04209" y="3140968"/>
            <a:ext cx="3048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C00000"/>
                </a:solidFill>
              </a:rPr>
              <a:t>Требования к квалификации</a:t>
            </a:r>
          </a:p>
          <a:p>
            <a:r>
              <a:rPr lang="ru-RU" sz="1400" dirty="0">
                <a:solidFill>
                  <a:srgbClr val="C00000"/>
                </a:solidFill>
              </a:rPr>
              <a:t>                  в «узкой» </a:t>
            </a:r>
          </a:p>
          <a:p>
            <a:r>
              <a:rPr lang="ru-RU" sz="1400" dirty="0">
                <a:solidFill>
                  <a:srgbClr val="C00000"/>
                </a:solidFill>
              </a:rPr>
              <a:t>                   трактовке*</a:t>
            </a:r>
          </a:p>
        </p:txBody>
      </p:sp>
      <p:sp>
        <p:nvSpPr>
          <p:cNvPr id="12" name="Овал 11"/>
          <p:cNvSpPr/>
          <p:nvPr/>
        </p:nvSpPr>
        <p:spPr>
          <a:xfrm>
            <a:off x="5508104" y="1458362"/>
            <a:ext cx="3467473" cy="41044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496" y="1628800"/>
            <a:ext cx="2088232" cy="38564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763688" y="5157192"/>
            <a:ext cx="4440521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49074" y="4725144"/>
            <a:ext cx="3048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B050"/>
                </a:solidFill>
              </a:rPr>
              <a:t>Требования к квалификации в «широкой » трактовке*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96" y="5484068"/>
            <a:ext cx="8424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lvl="2"/>
            <a:r>
              <a:rPr lang="ru-RU" sz="1400" i="1" dirty="0">
                <a:solidFill>
                  <a:schemeClr val="tx2"/>
                </a:solidFill>
              </a:rPr>
              <a:t>* - в дополнение и к «широкой» и «узкой» трактовке в описание квалификации могут быть включены  специальные требования  (специальное требование к квалификации работника предполагает наличие специального права в соответствии с федеральными законами и иными НПА РФ, необходимого для выполнения работы, которое выражается в предъявлении специальных требований к квалификации работника.)</a:t>
            </a:r>
          </a:p>
        </p:txBody>
      </p:sp>
    </p:spTree>
    <p:extLst>
      <p:ext uri="{BB962C8B-B14F-4D97-AF65-F5344CB8AC3E}">
        <p14:creationId xmlns:p14="http://schemas.microsoft.com/office/powerpoint/2010/main" val="4013400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22403</TotalTime>
  <Words>1923</Words>
  <Application>Microsoft Office PowerPoint</Application>
  <PresentationFormat>Экран (4:3)</PresentationFormat>
  <Paragraphs>333</Paragraphs>
  <Slides>19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 New Roman</vt:lpstr>
      <vt:lpstr>Соседство</vt:lpstr>
      <vt:lpstr>Высшая школа юриспруденции НИУ ВШЭ  Практика применения  профессиональных стандартов   </vt:lpstr>
      <vt:lpstr>Национальная система квалификаций</vt:lpstr>
      <vt:lpstr>Приказ Минтруда России №148н от 12 апреля 2013 г. «Об утверждении уровней квалификации  в целях разработки проектов профессиональных стандартов» (извлечение)</vt:lpstr>
      <vt:lpstr>Презентация PowerPoint</vt:lpstr>
      <vt:lpstr>Квалификационные характеристики на основе НКР и ПС</vt:lpstr>
      <vt:lpstr>Презентация PowerPoint</vt:lpstr>
      <vt:lpstr>Презентация PowerPoint</vt:lpstr>
      <vt:lpstr>Описание квалификации работника</vt:lpstr>
      <vt:lpstr>Описание квалификации работника</vt:lpstr>
      <vt:lpstr>Случаи обязательного применения квалификационный требований профессиональных стандартов </vt:lpstr>
      <vt:lpstr>Ст. 57 ТК РФ</vt:lpstr>
      <vt:lpstr>Компенсации, льготы и ограничения</vt:lpstr>
      <vt:lpstr>Обязательность для работодателей  применения профессиональных стандартов с  01.07.2016 г. &lt;2&gt;</vt:lpstr>
      <vt:lpstr>Источники требования к квалификации</vt:lpstr>
      <vt:lpstr>Презентация PowerPoint</vt:lpstr>
      <vt:lpstr>Обязательность применения профессиональных стандартов с  01.07.2016 г.</vt:lpstr>
      <vt:lpstr>Презентация PowerPoint</vt:lpstr>
      <vt:lpstr>Презентация PowerPoint</vt:lpstr>
      <vt:lpstr>    Спасибо за внимание!    Разработчики материалов: Д. Л. Кузнецов, О. И. Митрофанова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OPOSSUME</dc:creator>
  <cp:lastModifiedBy>Дмитрий</cp:lastModifiedBy>
  <cp:revision>832</cp:revision>
  <cp:lastPrinted>2016-11-23T12:13:03Z</cp:lastPrinted>
  <dcterms:created xsi:type="dcterms:W3CDTF">2015-12-21T18:46:44Z</dcterms:created>
  <dcterms:modified xsi:type="dcterms:W3CDTF">2018-12-24T05:52:25Z</dcterms:modified>
</cp:coreProperties>
</file>